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2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2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8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2FB2-67D7-4B91-BBAC-39489B4EE199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F400-ECCF-47E3-8DC1-695495AECF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HISTOLOGIE DE LA PEAU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3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Annexes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245" y="1690688"/>
            <a:ext cx="4883302" cy="4710112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4785" y="1690688"/>
            <a:ext cx="481090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Ongle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Corps </a:t>
            </a:r>
          </a:p>
          <a:p>
            <a:r>
              <a:rPr lang="fr-FR" dirty="0" smtClean="0"/>
              <a:t>Racine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Bourrelet unguéal</a:t>
            </a:r>
          </a:p>
          <a:p>
            <a:r>
              <a:rPr lang="fr-FR" dirty="0" smtClean="0"/>
              <a:t>Plateau unguéal </a:t>
            </a:r>
          </a:p>
          <a:p>
            <a:r>
              <a:rPr lang="fr-FR" dirty="0" smtClean="0"/>
              <a:t>Lit unguéal 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7753" y="1825626"/>
            <a:ext cx="3372168" cy="1819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391" y="3779661"/>
            <a:ext cx="3379681" cy="15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Greffe de peau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9103"/>
            <a:ext cx="5181600" cy="4262907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9102"/>
            <a:ext cx="5181600" cy="4262907"/>
          </a:xfrm>
        </p:spPr>
      </p:pic>
    </p:spTree>
    <p:extLst>
      <p:ext uri="{BB962C8B-B14F-4D97-AF65-F5344CB8AC3E}">
        <p14:creationId xmlns:p14="http://schemas.microsoft.com/office/powerpoint/2010/main" val="2972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Histologie de la peau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80304" y="1825625"/>
            <a:ext cx="5839496" cy="476835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Épiderme</a:t>
            </a:r>
            <a:endParaRPr lang="fr-FR" dirty="0"/>
          </a:p>
          <a:p>
            <a:r>
              <a:rPr lang="fr-FR" dirty="0" smtClean="0"/>
              <a:t>Jonction </a:t>
            </a:r>
            <a:r>
              <a:rPr lang="fr-FR" dirty="0" err="1" smtClean="0"/>
              <a:t>dermo</a:t>
            </a:r>
            <a:r>
              <a:rPr lang="fr-FR" dirty="0" smtClean="0"/>
              <a:t> épidermique</a:t>
            </a:r>
          </a:p>
          <a:p>
            <a:r>
              <a:rPr lang="fr-FR" dirty="0" smtClean="0"/>
              <a:t>Derme</a:t>
            </a:r>
          </a:p>
          <a:p>
            <a:r>
              <a:rPr lang="fr-FR" dirty="0" smtClean="0"/>
              <a:t>Hypoderme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Phanères</a:t>
            </a:r>
            <a:endParaRPr lang="fr-FR" dirty="0"/>
          </a:p>
          <a:p>
            <a:r>
              <a:rPr lang="fr-FR" dirty="0" smtClean="0"/>
              <a:t>Glandes sébacées, sudoripares</a:t>
            </a:r>
          </a:p>
          <a:p>
            <a:r>
              <a:rPr lang="fr-FR" dirty="0" smtClean="0"/>
              <a:t>Vaisseaux </a:t>
            </a:r>
          </a:p>
          <a:p>
            <a:r>
              <a:rPr lang="fr-FR" smtClean="0"/>
              <a:t>Muscles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4896" y="1825625"/>
            <a:ext cx="3786389" cy="42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Épiderme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3183" y="1825624"/>
            <a:ext cx="6568225" cy="4755479"/>
          </a:xfrm>
        </p:spPr>
        <p:txBody>
          <a:bodyPr>
            <a:normAutofit/>
          </a:bodyPr>
          <a:lstStyle/>
          <a:p>
            <a:r>
              <a:rPr lang="fr-FR" dirty="0" err="1" smtClean="0"/>
              <a:t>Kératinocytes</a:t>
            </a:r>
            <a:r>
              <a:rPr lang="fr-FR" dirty="0" smtClean="0"/>
              <a:t> 80%</a:t>
            </a:r>
          </a:p>
          <a:p>
            <a:pPr marL="0" indent="0">
              <a:buNone/>
            </a:pPr>
            <a:r>
              <a:rPr lang="fr-FR" dirty="0" smtClean="0"/>
              <a:t>cohésion, protection, barrière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Autres: 20%</a:t>
            </a:r>
          </a:p>
          <a:p>
            <a:pPr marL="0" indent="0">
              <a:buNone/>
            </a:pPr>
            <a:r>
              <a:rPr lang="fr-FR" dirty="0" smtClean="0"/>
              <a:t>Mélanocytes: couleur, </a:t>
            </a:r>
            <a:r>
              <a:rPr lang="fr-FR" dirty="0" err="1" smtClean="0"/>
              <a:t>photoprotection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Cellules de Langerhans 3 à 8%, immunité</a:t>
            </a:r>
          </a:p>
          <a:p>
            <a:pPr marL="0" indent="0">
              <a:buNone/>
            </a:pPr>
            <a:r>
              <a:rPr lang="fr-FR" dirty="0" smtClean="0"/>
              <a:t>Cellules de Merkel: mécanorécepteurs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5200" y="1403797"/>
            <a:ext cx="4636393" cy="51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Épiderme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Couche cornée</a:t>
            </a:r>
          </a:p>
          <a:p>
            <a:endParaRPr lang="fr-FR" dirty="0"/>
          </a:p>
          <a:p>
            <a:r>
              <a:rPr lang="fr-FR" dirty="0" smtClean="0"/>
              <a:t>Couche granuleuse</a:t>
            </a:r>
          </a:p>
          <a:p>
            <a:endParaRPr lang="fr-FR" dirty="0"/>
          </a:p>
          <a:p>
            <a:r>
              <a:rPr lang="fr-FR" dirty="0" smtClean="0"/>
              <a:t>Couche épineuse</a:t>
            </a:r>
          </a:p>
          <a:p>
            <a:endParaRPr lang="fr-FR" dirty="0"/>
          </a:p>
          <a:p>
            <a:r>
              <a:rPr lang="fr-FR" dirty="0" smtClean="0"/>
              <a:t>Couche basale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3038" y="1532587"/>
            <a:ext cx="2802184" cy="4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Derme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3031" y="1825625"/>
            <a:ext cx="6426557" cy="4884268"/>
          </a:xfrm>
        </p:spPr>
        <p:txBody>
          <a:bodyPr>
            <a:normAutofit/>
          </a:bodyPr>
          <a:lstStyle/>
          <a:p>
            <a:r>
              <a:rPr lang="fr-FR" b="1" dirty="0" smtClean="0"/>
              <a:t>Derme papillaire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Superficielle, mince, fibres de collagène, des fibres de réticuline, des fibroblastes, des cellules d’origine hématopoïétiques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Derme réticulaire</a:t>
            </a:r>
          </a:p>
          <a:p>
            <a:pPr marL="0" indent="0">
              <a:buNone/>
            </a:pPr>
            <a:r>
              <a:rPr lang="fr-FR" dirty="0" smtClean="0"/>
              <a:t> les fibres de collagène épaisses, les fibres élastiques, vaisseaux, follicule </a:t>
            </a:r>
            <a:r>
              <a:rPr lang="fr-FR" dirty="0" err="1" smtClean="0"/>
              <a:t>pilo</a:t>
            </a:r>
            <a:r>
              <a:rPr lang="fr-FR" dirty="0" smtClean="0"/>
              <a:t> sébacé, glandes, muscles érecteurs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3228" y="1390918"/>
            <a:ext cx="4893972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Hypoderme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3183" y="1825625"/>
            <a:ext cx="5826617" cy="4351338"/>
          </a:xfrm>
        </p:spPr>
        <p:txBody>
          <a:bodyPr/>
          <a:lstStyle/>
          <a:p>
            <a:r>
              <a:rPr lang="fr-FR" dirty="0" smtClean="0"/>
              <a:t>L'hypoderme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lobules graisseux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séparés par septums </a:t>
            </a:r>
            <a:r>
              <a:rPr lang="fr-FR" dirty="0" err="1" smtClean="0"/>
              <a:t>interlobulaires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481070"/>
            <a:ext cx="5181600" cy="469589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0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7" y="296214"/>
            <a:ext cx="10612191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Vaisseaux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86" y="1390919"/>
            <a:ext cx="7263683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Annexes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2276" y="1584101"/>
            <a:ext cx="4881093" cy="494548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1287886"/>
            <a:ext cx="5288923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131</Words>
  <Application>Microsoft Office PowerPoint</Application>
  <PresentationFormat>Grand écran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HISTOLOGIE DE LA PEAU </vt:lpstr>
      <vt:lpstr>Histologie de la peau</vt:lpstr>
      <vt:lpstr>Épiderme </vt:lpstr>
      <vt:lpstr>Épiderme </vt:lpstr>
      <vt:lpstr>Derme </vt:lpstr>
      <vt:lpstr>Hypoderme </vt:lpstr>
      <vt:lpstr>Présentation PowerPoint</vt:lpstr>
      <vt:lpstr>Vaisseaux </vt:lpstr>
      <vt:lpstr>Annexes </vt:lpstr>
      <vt:lpstr>Annexes </vt:lpstr>
      <vt:lpstr>Ongle </vt:lpstr>
      <vt:lpstr>Greffe de peau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 Pauline</dc:creator>
  <cp:lastModifiedBy>Dr Pauline</cp:lastModifiedBy>
  <cp:revision>11</cp:revision>
  <dcterms:created xsi:type="dcterms:W3CDTF">2019-02-28T23:37:32Z</dcterms:created>
  <dcterms:modified xsi:type="dcterms:W3CDTF">2019-03-01T11:01:25Z</dcterms:modified>
</cp:coreProperties>
</file>